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4" r:id="rId3"/>
    <p:sldId id="275" r:id="rId4"/>
    <p:sldId id="262" r:id="rId5"/>
    <p:sldId id="266" r:id="rId6"/>
    <p:sldId id="267" r:id="rId7"/>
    <p:sldId id="268" r:id="rId8"/>
    <p:sldId id="272" r:id="rId9"/>
    <p:sldId id="276" r:id="rId10"/>
    <p:sldId id="277" r:id="rId11"/>
    <p:sldId id="288" r:id="rId12"/>
    <p:sldId id="278" r:id="rId13"/>
    <p:sldId id="279" r:id="rId14"/>
    <p:sldId id="280" r:id="rId15"/>
    <p:sldId id="281" r:id="rId16"/>
    <p:sldId id="282" r:id="rId17"/>
    <p:sldId id="285" r:id="rId18"/>
    <p:sldId id="287" r:id="rId19"/>
    <p:sldId id="286" r:id="rId20"/>
    <p:sldId id="273" r:id="rId21"/>
    <p:sldId id="290" r:id="rId22"/>
    <p:sldId id="270" r:id="rId23"/>
    <p:sldId id="271" r:id="rId24"/>
    <p:sldId id="289" r:id="rId25"/>
    <p:sldId id="283" r:id="rId26"/>
    <p:sldId id="258" r:id="rId27"/>
    <p:sldId id="259" r:id="rId28"/>
    <p:sldId id="263" r:id="rId29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2F34"/>
    <a:srgbClr val="004996"/>
    <a:srgbClr val="D324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83358" autoAdjust="0"/>
  </p:normalViewPr>
  <p:slideViewPr>
    <p:cSldViewPr snapToGrid="0">
      <p:cViewPr varScale="1">
        <p:scale>
          <a:sx n="95" d="100"/>
          <a:sy n="95" d="100"/>
        </p:scale>
        <p:origin x="1986" y="7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lz\AppData\Local\Microsoft\Windows\INetCache\Content.Outlook\185N0WLN\export_Daten_Schweine_Vereinigungspre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VEZG</a:t>
            </a:r>
            <a:r>
              <a:rPr lang="en-US" b="1" baseline="0"/>
              <a:t> für Schweine in €/kg SG  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'AgriPanel Export'!$B$1:$B$2</c:f>
              <c:strCache>
                <c:ptCount val="2"/>
                <c:pt idx="0">
                  <c:v>11.05.2014 - 08.05.2024</c:v>
                </c:pt>
                <c:pt idx="1">
                  <c:v>Schweine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'AgriPanel Export'!$A$3:$A$122</c:f>
              <c:strCache>
                <c:ptCount val="120"/>
                <c:pt idx="0">
                  <c:v>05/2014</c:v>
                </c:pt>
                <c:pt idx="1">
                  <c:v>06/2014</c:v>
                </c:pt>
                <c:pt idx="2">
                  <c:v>07/2014</c:v>
                </c:pt>
                <c:pt idx="3">
                  <c:v>08/2014</c:v>
                </c:pt>
                <c:pt idx="4">
                  <c:v>09/2014</c:v>
                </c:pt>
                <c:pt idx="5">
                  <c:v>10/2014</c:v>
                </c:pt>
                <c:pt idx="6">
                  <c:v>11/2014</c:v>
                </c:pt>
                <c:pt idx="7">
                  <c:v>12/2014</c:v>
                </c:pt>
                <c:pt idx="8">
                  <c:v>01/2015</c:v>
                </c:pt>
                <c:pt idx="9">
                  <c:v>02/2015</c:v>
                </c:pt>
                <c:pt idx="10">
                  <c:v>03/2015</c:v>
                </c:pt>
                <c:pt idx="11">
                  <c:v>04/2015</c:v>
                </c:pt>
                <c:pt idx="12">
                  <c:v>05/2015</c:v>
                </c:pt>
                <c:pt idx="13">
                  <c:v>06/2015</c:v>
                </c:pt>
                <c:pt idx="14">
                  <c:v>07/2015</c:v>
                </c:pt>
                <c:pt idx="15">
                  <c:v>08/2015</c:v>
                </c:pt>
                <c:pt idx="16">
                  <c:v>09/2015</c:v>
                </c:pt>
                <c:pt idx="17">
                  <c:v>10/2015</c:v>
                </c:pt>
                <c:pt idx="18">
                  <c:v>11/2015</c:v>
                </c:pt>
                <c:pt idx="19">
                  <c:v>12/2015</c:v>
                </c:pt>
                <c:pt idx="20">
                  <c:v>01/2016</c:v>
                </c:pt>
                <c:pt idx="21">
                  <c:v>02/2016</c:v>
                </c:pt>
                <c:pt idx="22">
                  <c:v>03/2016</c:v>
                </c:pt>
                <c:pt idx="23">
                  <c:v>04/2016</c:v>
                </c:pt>
                <c:pt idx="24">
                  <c:v>05/2016</c:v>
                </c:pt>
                <c:pt idx="25">
                  <c:v>06/2016</c:v>
                </c:pt>
                <c:pt idx="26">
                  <c:v>07/2016</c:v>
                </c:pt>
                <c:pt idx="27">
                  <c:v>08/2016</c:v>
                </c:pt>
                <c:pt idx="28">
                  <c:v>09/2016</c:v>
                </c:pt>
                <c:pt idx="29">
                  <c:v>10/2016</c:v>
                </c:pt>
                <c:pt idx="30">
                  <c:v>11/2016</c:v>
                </c:pt>
                <c:pt idx="31">
                  <c:v>12/2016</c:v>
                </c:pt>
                <c:pt idx="32">
                  <c:v>01/2017</c:v>
                </c:pt>
                <c:pt idx="33">
                  <c:v>02/2017</c:v>
                </c:pt>
                <c:pt idx="34">
                  <c:v>03/2017</c:v>
                </c:pt>
                <c:pt idx="35">
                  <c:v>04/2017</c:v>
                </c:pt>
                <c:pt idx="36">
                  <c:v>05/2017</c:v>
                </c:pt>
                <c:pt idx="37">
                  <c:v>06/2017</c:v>
                </c:pt>
                <c:pt idx="38">
                  <c:v>07/2017</c:v>
                </c:pt>
                <c:pt idx="39">
                  <c:v>08/2017</c:v>
                </c:pt>
                <c:pt idx="40">
                  <c:v>09/2017</c:v>
                </c:pt>
                <c:pt idx="41">
                  <c:v>10/2017</c:v>
                </c:pt>
                <c:pt idx="42">
                  <c:v>11/2017</c:v>
                </c:pt>
                <c:pt idx="43">
                  <c:v>12/2017</c:v>
                </c:pt>
                <c:pt idx="44">
                  <c:v>01/2018</c:v>
                </c:pt>
                <c:pt idx="45">
                  <c:v>02/2018</c:v>
                </c:pt>
                <c:pt idx="46">
                  <c:v>03/2018</c:v>
                </c:pt>
                <c:pt idx="47">
                  <c:v>04/2018</c:v>
                </c:pt>
                <c:pt idx="48">
                  <c:v>05/2018</c:v>
                </c:pt>
                <c:pt idx="49">
                  <c:v>06/2018</c:v>
                </c:pt>
                <c:pt idx="50">
                  <c:v>07/2018</c:v>
                </c:pt>
                <c:pt idx="51">
                  <c:v>08/2018</c:v>
                </c:pt>
                <c:pt idx="52">
                  <c:v>09/2018</c:v>
                </c:pt>
                <c:pt idx="53">
                  <c:v>10/2018</c:v>
                </c:pt>
                <c:pt idx="54">
                  <c:v>11/2018</c:v>
                </c:pt>
                <c:pt idx="55">
                  <c:v>12/2018</c:v>
                </c:pt>
                <c:pt idx="56">
                  <c:v>01/2019</c:v>
                </c:pt>
                <c:pt idx="57">
                  <c:v>02/2019</c:v>
                </c:pt>
                <c:pt idx="58">
                  <c:v>03/2019</c:v>
                </c:pt>
                <c:pt idx="59">
                  <c:v>04/2019</c:v>
                </c:pt>
                <c:pt idx="60">
                  <c:v>05/2019</c:v>
                </c:pt>
                <c:pt idx="61">
                  <c:v>06/2019</c:v>
                </c:pt>
                <c:pt idx="62">
                  <c:v>07/2019</c:v>
                </c:pt>
                <c:pt idx="63">
                  <c:v>08/2019</c:v>
                </c:pt>
                <c:pt idx="64">
                  <c:v>09/2019</c:v>
                </c:pt>
                <c:pt idx="65">
                  <c:v>10/2019</c:v>
                </c:pt>
                <c:pt idx="66">
                  <c:v>11/2019</c:v>
                </c:pt>
                <c:pt idx="67">
                  <c:v>12/2019</c:v>
                </c:pt>
                <c:pt idx="68">
                  <c:v>01/2020</c:v>
                </c:pt>
                <c:pt idx="69">
                  <c:v>02/2020</c:v>
                </c:pt>
                <c:pt idx="70">
                  <c:v>03/2020</c:v>
                </c:pt>
                <c:pt idx="71">
                  <c:v>04/2020</c:v>
                </c:pt>
                <c:pt idx="72">
                  <c:v>05/2020</c:v>
                </c:pt>
                <c:pt idx="73">
                  <c:v>06/2020</c:v>
                </c:pt>
                <c:pt idx="74">
                  <c:v>07/2020</c:v>
                </c:pt>
                <c:pt idx="75">
                  <c:v>08/2020</c:v>
                </c:pt>
                <c:pt idx="76">
                  <c:v>09/2020</c:v>
                </c:pt>
                <c:pt idx="77">
                  <c:v>10/2020</c:v>
                </c:pt>
                <c:pt idx="78">
                  <c:v>11/2020</c:v>
                </c:pt>
                <c:pt idx="79">
                  <c:v>12/2020</c:v>
                </c:pt>
                <c:pt idx="80">
                  <c:v>01/2021</c:v>
                </c:pt>
                <c:pt idx="81">
                  <c:v>02/2021</c:v>
                </c:pt>
                <c:pt idx="82">
                  <c:v>03/2021</c:v>
                </c:pt>
                <c:pt idx="83">
                  <c:v>04/2021</c:v>
                </c:pt>
                <c:pt idx="84">
                  <c:v>05/2021</c:v>
                </c:pt>
                <c:pt idx="85">
                  <c:v>06/2021</c:v>
                </c:pt>
                <c:pt idx="86">
                  <c:v>07/2021</c:v>
                </c:pt>
                <c:pt idx="87">
                  <c:v>08/2021</c:v>
                </c:pt>
                <c:pt idx="88">
                  <c:v>09/2021</c:v>
                </c:pt>
                <c:pt idx="89">
                  <c:v>10/2021</c:v>
                </c:pt>
                <c:pt idx="90">
                  <c:v>11/2021</c:v>
                </c:pt>
                <c:pt idx="91">
                  <c:v>12/2021</c:v>
                </c:pt>
                <c:pt idx="92">
                  <c:v>01/2022</c:v>
                </c:pt>
                <c:pt idx="93">
                  <c:v>02/2022</c:v>
                </c:pt>
                <c:pt idx="94">
                  <c:v>03/2022</c:v>
                </c:pt>
                <c:pt idx="95">
                  <c:v>04/2022</c:v>
                </c:pt>
                <c:pt idx="96">
                  <c:v>05/2022</c:v>
                </c:pt>
                <c:pt idx="97">
                  <c:v>06/2022</c:v>
                </c:pt>
                <c:pt idx="98">
                  <c:v>07/2022</c:v>
                </c:pt>
                <c:pt idx="99">
                  <c:v>08/2022</c:v>
                </c:pt>
                <c:pt idx="100">
                  <c:v>09/2022</c:v>
                </c:pt>
                <c:pt idx="101">
                  <c:v>10/2022</c:v>
                </c:pt>
                <c:pt idx="102">
                  <c:v>11/2022</c:v>
                </c:pt>
                <c:pt idx="103">
                  <c:v>12/2022</c:v>
                </c:pt>
                <c:pt idx="104">
                  <c:v>01/2023</c:v>
                </c:pt>
                <c:pt idx="105">
                  <c:v>02/2023</c:v>
                </c:pt>
                <c:pt idx="106">
                  <c:v>03/2023</c:v>
                </c:pt>
                <c:pt idx="107">
                  <c:v>04/2023</c:v>
                </c:pt>
                <c:pt idx="108">
                  <c:v>05/2023</c:v>
                </c:pt>
                <c:pt idx="109">
                  <c:v>06/2023</c:v>
                </c:pt>
                <c:pt idx="110">
                  <c:v>07/2023</c:v>
                </c:pt>
                <c:pt idx="111">
                  <c:v>08/2023</c:v>
                </c:pt>
                <c:pt idx="112">
                  <c:v>09/2023</c:v>
                </c:pt>
                <c:pt idx="113">
                  <c:v>10/2023</c:v>
                </c:pt>
                <c:pt idx="114">
                  <c:v>11/2023</c:v>
                </c:pt>
                <c:pt idx="115">
                  <c:v>12/2023</c:v>
                </c:pt>
                <c:pt idx="116">
                  <c:v>01/2024</c:v>
                </c:pt>
                <c:pt idx="117">
                  <c:v>02/2024</c:v>
                </c:pt>
                <c:pt idx="118">
                  <c:v>03/2024</c:v>
                </c:pt>
                <c:pt idx="119">
                  <c:v>04/2024</c:v>
                </c:pt>
              </c:strCache>
            </c:strRef>
          </c:cat>
          <c:val>
            <c:numRef>
              <c:f>'AgriPanel Export'!$B$3:$B$122</c:f>
              <c:numCache>
                <c:formatCode>General</c:formatCode>
                <c:ptCount val="120"/>
                <c:pt idx="0">
                  <c:v>1.65</c:v>
                </c:pt>
                <c:pt idx="1">
                  <c:v>1.74</c:v>
                </c:pt>
                <c:pt idx="2">
                  <c:v>1.66</c:v>
                </c:pt>
                <c:pt idx="3">
                  <c:v>1.63</c:v>
                </c:pt>
                <c:pt idx="4">
                  <c:v>1.55</c:v>
                </c:pt>
                <c:pt idx="5">
                  <c:v>1.4</c:v>
                </c:pt>
                <c:pt idx="6">
                  <c:v>1.39</c:v>
                </c:pt>
                <c:pt idx="7">
                  <c:v>1.31</c:v>
                </c:pt>
                <c:pt idx="8">
                  <c:v>1.29</c:v>
                </c:pt>
                <c:pt idx="9">
                  <c:v>1.42</c:v>
                </c:pt>
                <c:pt idx="10">
                  <c:v>1.41</c:v>
                </c:pt>
                <c:pt idx="11">
                  <c:v>1.44</c:v>
                </c:pt>
                <c:pt idx="12">
                  <c:v>1.43</c:v>
                </c:pt>
                <c:pt idx="13">
                  <c:v>1.47</c:v>
                </c:pt>
                <c:pt idx="14">
                  <c:v>1.4</c:v>
                </c:pt>
                <c:pt idx="15">
                  <c:v>1.38</c:v>
                </c:pt>
                <c:pt idx="16">
                  <c:v>1.45</c:v>
                </c:pt>
                <c:pt idx="17">
                  <c:v>1.41</c:v>
                </c:pt>
                <c:pt idx="18">
                  <c:v>1.28</c:v>
                </c:pt>
                <c:pt idx="19">
                  <c:v>1.25</c:v>
                </c:pt>
                <c:pt idx="20">
                  <c:v>1.3</c:v>
                </c:pt>
                <c:pt idx="21">
                  <c:v>1.29</c:v>
                </c:pt>
                <c:pt idx="22">
                  <c:v>1.29</c:v>
                </c:pt>
                <c:pt idx="23">
                  <c:v>1.29</c:v>
                </c:pt>
                <c:pt idx="24">
                  <c:v>1.42</c:v>
                </c:pt>
                <c:pt idx="25">
                  <c:v>1.57</c:v>
                </c:pt>
                <c:pt idx="26">
                  <c:v>1.66</c:v>
                </c:pt>
                <c:pt idx="27">
                  <c:v>1.66</c:v>
                </c:pt>
                <c:pt idx="28">
                  <c:v>1.69</c:v>
                </c:pt>
                <c:pt idx="29">
                  <c:v>1.55</c:v>
                </c:pt>
                <c:pt idx="30">
                  <c:v>1.55</c:v>
                </c:pt>
                <c:pt idx="31">
                  <c:v>1.54</c:v>
                </c:pt>
                <c:pt idx="32">
                  <c:v>1.55</c:v>
                </c:pt>
                <c:pt idx="33">
                  <c:v>1.52</c:v>
                </c:pt>
                <c:pt idx="34">
                  <c:v>1.59</c:v>
                </c:pt>
                <c:pt idx="35">
                  <c:v>1.74</c:v>
                </c:pt>
                <c:pt idx="36">
                  <c:v>1.79</c:v>
                </c:pt>
                <c:pt idx="37">
                  <c:v>1.81</c:v>
                </c:pt>
                <c:pt idx="38">
                  <c:v>1.72</c:v>
                </c:pt>
                <c:pt idx="39">
                  <c:v>1.7</c:v>
                </c:pt>
                <c:pt idx="40">
                  <c:v>1.61</c:v>
                </c:pt>
                <c:pt idx="41">
                  <c:v>1.49</c:v>
                </c:pt>
                <c:pt idx="42">
                  <c:v>1.45</c:v>
                </c:pt>
                <c:pt idx="43">
                  <c:v>1.4</c:v>
                </c:pt>
                <c:pt idx="44">
                  <c:v>1.33</c:v>
                </c:pt>
                <c:pt idx="45">
                  <c:v>1.48</c:v>
                </c:pt>
                <c:pt idx="46">
                  <c:v>1.46</c:v>
                </c:pt>
                <c:pt idx="47">
                  <c:v>1.44</c:v>
                </c:pt>
                <c:pt idx="48">
                  <c:v>1.41</c:v>
                </c:pt>
                <c:pt idx="49">
                  <c:v>1.45</c:v>
                </c:pt>
                <c:pt idx="50">
                  <c:v>1.42</c:v>
                </c:pt>
                <c:pt idx="51">
                  <c:v>1.51</c:v>
                </c:pt>
                <c:pt idx="52">
                  <c:v>1.43</c:v>
                </c:pt>
                <c:pt idx="53">
                  <c:v>1.37</c:v>
                </c:pt>
                <c:pt idx="54">
                  <c:v>1.36</c:v>
                </c:pt>
                <c:pt idx="55">
                  <c:v>1.36</c:v>
                </c:pt>
                <c:pt idx="56">
                  <c:v>1.36</c:v>
                </c:pt>
                <c:pt idx="57">
                  <c:v>1.4</c:v>
                </c:pt>
                <c:pt idx="58">
                  <c:v>1.48</c:v>
                </c:pt>
                <c:pt idx="59">
                  <c:v>1.72</c:v>
                </c:pt>
                <c:pt idx="60">
                  <c:v>1.78</c:v>
                </c:pt>
                <c:pt idx="61">
                  <c:v>1.84</c:v>
                </c:pt>
                <c:pt idx="62">
                  <c:v>1.77</c:v>
                </c:pt>
                <c:pt idx="63">
                  <c:v>1.86</c:v>
                </c:pt>
                <c:pt idx="64">
                  <c:v>1.85</c:v>
                </c:pt>
                <c:pt idx="65">
                  <c:v>1.85</c:v>
                </c:pt>
                <c:pt idx="66">
                  <c:v>1.92</c:v>
                </c:pt>
                <c:pt idx="67">
                  <c:v>1.99</c:v>
                </c:pt>
                <c:pt idx="68">
                  <c:v>1.86</c:v>
                </c:pt>
                <c:pt idx="69">
                  <c:v>1.94</c:v>
                </c:pt>
                <c:pt idx="70">
                  <c:v>1.94</c:v>
                </c:pt>
                <c:pt idx="71">
                  <c:v>1.8</c:v>
                </c:pt>
                <c:pt idx="72">
                  <c:v>1.63</c:v>
                </c:pt>
                <c:pt idx="73">
                  <c:v>1.66</c:v>
                </c:pt>
                <c:pt idx="74">
                  <c:v>1.5</c:v>
                </c:pt>
                <c:pt idx="75">
                  <c:v>1.47</c:v>
                </c:pt>
                <c:pt idx="76">
                  <c:v>1.31</c:v>
                </c:pt>
                <c:pt idx="77">
                  <c:v>1.27</c:v>
                </c:pt>
                <c:pt idx="78">
                  <c:v>1.23</c:v>
                </c:pt>
                <c:pt idx="79">
                  <c:v>1.19</c:v>
                </c:pt>
                <c:pt idx="80">
                  <c:v>1.19</c:v>
                </c:pt>
                <c:pt idx="81">
                  <c:v>1.22</c:v>
                </c:pt>
                <c:pt idx="82">
                  <c:v>1.48</c:v>
                </c:pt>
                <c:pt idx="83">
                  <c:v>1.46</c:v>
                </c:pt>
                <c:pt idx="84">
                  <c:v>1.49</c:v>
                </c:pt>
                <c:pt idx="85">
                  <c:v>1.52</c:v>
                </c:pt>
                <c:pt idx="86">
                  <c:v>1.43</c:v>
                </c:pt>
                <c:pt idx="87">
                  <c:v>1.33</c:v>
                </c:pt>
                <c:pt idx="88">
                  <c:v>1.25</c:v>
                </c:pt>
                <c:pt idx="89">
                  <c:v>1.2</c:v>
                </c:pt>
                <c:pt idx="90">
                  <c:v>1.2</c:v>
                </c:pt>
                <c:pt idx="91">
                  <c:v>1.22</c:v>
                </c:pt>
                <c:pt idx="92">
                  <c:v>1.22</c:v>
                </c:pt>
                <c:pt idx="93">
                  <c:v>1.24</c:v>
                </c:pt>
                <c:pt idx="94">
                  <c:v>1.79</c:v>
                </c:pt>
                <c:pt idx="95">
                  <c:v>1.95</c:v>
                </c:pt>
                <c:pt idx="96">
                  <c:v>1.8</c:v>
                </c:pt>
                <c:pt idx="97">
                  <c:v>1.82</c:v>
                </c:pt>
                <c:pt idx="98">
                  <c:v>1.85</c:v>
                </c:pt>
                <c:pt idx="99">
                  <c:v>1.97</c:v>
                </c:pt>
                <c:pt idx="100">
                  <c:v>2.0699999999999998</c:v>
                </c:pt>
                <c:pt idx="101">
                  <c:v>1.95</c:v>
                </c:pt>
                <c:pt idx="102">
                  <c:v>1.93</c:v>
                </c:pt>
                <c:pt idx="103">
                  <c:v>2.02</c:v>
                </c:pt>
                <c:pt idx="104">
                  <c:v>2</c:v>
                </c:pt>
                <c:pt idx="105">
                  <c:v>2.21</c:v>
                </c:pt>
                <c:pt idx="106">
                  <c:v>2.2999999999999998</c:v>
                </c:pt>
                <c:pt idx="107">
                  <c:v>2.33</c:v>
                </c:pt>
                <c:pt idx="108">
                  <c:v>2.35</c:v>
                </c:pt>
                <c:pt idx="109">
                  <c:v>2.4500000000000002</c:v>
                </c:pt>
                <c:pt idx="110">
                  <c:v>2.5</c:v>
                </c:pt>
                <c:pt idx="111">
                  <c:v>2.34</c:v>
                </c:pt>
                <c:pt idx="112">
                  <c:v>2.27</c:v>
                </c:pt>
                <c:pt idx="113">
                  <c:v>2.12</c:v>
                </c:pt>
                <c:pt idx="114">
                  <c:v>2.1</c:v>
                </c:pt>
                <c:pt idx="115">
                  <c:v>2.1</c:v>
                </c:pt>
                <c:pt idx="116">
                  <c:v>2.04</c:v>
                </c:pt>
                <c:pt idx="117">
                  <c:v>2.15</c:v>
                </c:pt>
                <c:pt idx="118">
                  <c:v>2.2000000000000002</c:v>
                </c:pt>
                <c:pt idx="119">
                  <c:v>2.2000000000000002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F3-4C6D-A418-729E43A934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8468480"/>
        <c:axId val="518472088"/>
      </c:lineChart>
      <c:catAx>
        <c:axId val="51846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8472088"/>
        <c:crosses val="autoZero"/>
        <c:auto val="1"/>
        <c:lblAlgn val="ctr"/>
        <c:lblOffset val="100"/>
        <c:tickLblSkip val="4"/>
        <c:noMultiLvlLbl val="0"/>
      </c:catAx>
      <c:valAx>
        <c:axId val="518472088"/>
        <c:scaling>
          <c:orientation val="minMax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846848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E25E0-21EB-4DEA-9FBB-2224130F55BF}" type="datetimeFigureOut">
              <a:rPr lang="de-DE" smtClean="0"/>
              <a:t>15.05.2024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CD9AF-50B5-4178-8750-847C37891159}" type="slidenum">
              <a:rPr lang="de-DE" smtClean="0"/>
              <a:t>‹Nr.›</a:t>
            </a:fld>
            <a:endParaRPr lang="de-DE"/>
          </a:p>
        </p:txBody>
      </p:sp>
      <p:pic>
        <p:nvPicPr>
          <p:cNvPr id="6" name="Grafik 5" descr="LLH-Motto_blau_1cm_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4595" y="8791061"/>
            <a:ext cx="2328672" cy="35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151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56D1D-17AD-472A-8A8E-2B698CAC72AB}" type="datetimeFigureOut">
              <a:rPr lang="de-DE" smtClean="0"/>
              <a:t>15.05.2024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42622" y="589844"/>
            <a:ext cx="4882444" cy="366183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270933" y="4400549"/>
            <a:ext cx="6242755" cy="409998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588E8-2FE1-4DAF-B36D-70B0DD932543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 descr="LLH-Motto_blau_1cm_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4595" y="8791061"/>
            <a:ext cx="2328672" cy="35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26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2975" y="590550"/>
            <a:ext cx="4881563" cy="36607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88E8-2FE1-4DAF-B36D-70B0DD93254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8284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2975" y="590550"/>
            <a:ext cx="4881563" cy="36607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2,0 m * 0,65m = 1,3 qm</a:t>
            </a:r>
            <a:r>
              <a:rPr lang="de-DE" baseline="0" dirty="0"/>
              <a:t> </a:t>
            </a:r>
          </a:p>
          <a:p>
            <a:r>
              <a:rPr lang="de-DE" baseline="0" dirty="0"/>
              <a:t>30 ZS * 3,7 qm = 111 qm </a:t>
            </a:r>
          </a:p>
          <a:p>
            <a:endParaRPr lang="de-DE" baseline="0" dirty="0"/>
          </a:p>
          <a:p>
            <a:r>
              <a:rPr lang="de-DE" baseline="0" dirty="0"/>
              <a:t>Zinsen: Rentenbank „Darlehensprogramm für zukunftsweisende Investitionen“: Stallumbauten für mehr </a:t>
            </a:r>
            <a:r>
              <a:rPr lang="de-DE" baseline="0" dirty="0" err="1"/>
              <a:t>Tierwohl</a:t>
            </a:r>
            <a:r>
              <a:rPr lang="de-DE" baseline="0" dirty="0"/>
              <a:t> 0,45% günstiger als Basis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88E8-2FE1-4DAF-B36D-70B0DD93254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0589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2975" y="590550"/>
            <a:ext cx="4881563" cy="36607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8775" lvl="1" indent="0">
              <a:buFontTx/>
              <a:buNone/>
            </a:pPr>
            <a:r>
              <a:rPr lang="de-DE" dirty="0"/>
              <a:t>Darüber hinaus:</a:t>
            </a:r>
            <a:r>
              <a:rPr lang="de-DE" baseline="0" dirty="0"/>
              <a:t> </a:t>
            </a:r>
            <a:endParaRPr lang="de-DE" dirty="0"/>
          </a:p>
          <a:p>
            <a:pPr marL="701675" lvl="1" indent="-342900">
              <a:buFontTx/>
              <a:buChar char="-"/>
            </a:pPr>
            <a:r>
              <a:rPr lang="de-DE" dirty="0"/>
              <a:t>berufliche Fähigkeiten </a:t>
            </a:r>
          </a:p>
          <a:p>
            <a:pPr marL="701675" lvl="1" indent="-342900">
              <a:buFontTx/>
              <a:buChar char="-"/>
            </a:pPr>
            <a:r>
              <a:rPr lang="de-DE" dirty="0"/>
              <a:t>erfolgreiche Bewirtschaftung </a:t>
            </a:r>
          </a:p>
          <a:p>
            <a:pPr marL="701675" lvl="1" indent="-342900">
              <a:buFontTx/>
              <a:buChar char="-"/>
            </a:pPr>
            <a:r>
              <a:rPr lang="de-DE" dirty="0"/>
              <a:t>kein Verstoß gegen Tierschutz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88E8-2FE1-4DAF-B36D-70B0DD932543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9273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2975" y="590550"/>
            <a:ext cx="4881563" cy="36607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8775" lvl="1" indent="0">
              <a:buFontTx/>
              <a:buNone/>
            </a:pPr>
            <a:r>
              <a:rPr lang="de-DE" dirty="0"/>
              <a:t>Darüber hinaus:</a:t>
            </a:r>
            <a:r>
              <a:rPr lang="de-DE" baseline="0" dirty="0"/>
              <a:t> </a:t>
            </a:r>
            <a:endParaRPr lang="de-DE" dirty="0"/>
          </a:p>
          <a:p>
            <a:pPr marL="701675" lvl="1" indent="-342900">
              <a:buFontTx/>
              <a:buChar char="-"/>
            </a:pPr>
            <a:r>
              <a:rPr lang="de-DE" dirty="0"/>
              <a:t>berufliche Fähigkeiten </a:t>
            </a:r>
          </a:p>
          <a:p>
            <a:pPr marL="701675" lvl="1" indent="-342900">
              <a:buFontTx/>
              <a:buChar char="-"/>
            </a:pPr>
            <a:r>
              <a:rPr lang="de-DE" dirty="0"/>
              <a:t>erfolgreiche Bewirtschaftung </a:t>
            </a:r>
          </a:p>
          <a:p>
            <a:pPr marL="701675" lvl="1" indent="-342900">
              <a:buFontTx/>
              <a:buChar char="-"/>
            </a:pPr>
            <a:r>
              <a:rPr lang="de-DE" dirty="0"/>
              <a:t>kein Verstoß gegen Tierschutz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88E8-2FE1-4DAF-B36D-70B0DD932543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65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2975" y="590550"/>
            <a:ext cx="4881563" cy="36607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88E8-2FE1-4DAF-B36D-70B0DD932543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714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2975" y="590550"/>
            <a:ext cx="4881563" cy="36607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88E8-2FE1-4DAF-B36D-70B0DD932543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631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23842" y="2909893"/>
            <a:ext cx="8829684" cy="3957632"/>
          </a:xfrm>
          <a:prstGeom prst="rect">
            <a:avLst/>
          </a:prstGeom>
          <a:solidFill>
            <a:srgbClr val="0049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57527" y="1550575"/>
            <a:ext cx="8127698" cy="981951"/>
          </a:xfrm>
          <a:ln/>
        </p:spPr>
        <p:txBody>
          <a:bodyPr/>
          <a:lstStyle>
            <a:lvl1pPr>
              <a:defRPr>
                <a:solidFill>
                  <a:srgbClr val="004996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47699" y="3425929"/>
            <a:ext cx="8146749" cy="1752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5127" name="Picture 7" descr="HM_RGB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044206" y="338389"/>
            <a:ext cx="739547" cy="95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uppieren 23"/>
          <p:cNvGrpSpPr/>
          <p:nvPr userDrawn="1"/>
        </p:nvGrpSpPr>
        <p:grpSpPr>
          <a:xfrm>
            <a:off x="-9" y="0"/>
            <a:ext cx="323859" cy="3238509"/>
            <a:chOff x="-9" y="0"/>
            <a:chExt cx="323859" cy="3238509"/>
          </a:xfrm>
        </p:grpSpPr>
        <p:sp>
          <p:nvSpPr>
            <p:cNvPr id="25" name="Rectangle 4"/>
            <p:cNvSpPr>
              <a:spLocks noChangeArrowheads="1"/>
            </p:cNvSpPr>
            <p:nvPr userDrawn="1"/>
          </p:nvSpPr>
          <p:spPr bwMode="auto">
            <a:xfrm rot="10800000">
              <a:off x="0" y="0"/>
              <a:ext cx="3238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4996"/>
                </a:solidFill>
              </a:endParaRPr>
            </a:p>
          </p:txBody>
        </p:sp>
        <p:sp>
          <p:nvSpPr>
            <p:cNvPr id="26" name="Rectangle 4"/>
            <p:cNvSpPr>
              <a:spLocks noChangeArrowheads="1"/>
            </p:cNvSpPr>
            <p:nvPr userDrawn="1"/>
          </p:nvSpPr>
          <p:spPr bwMode="auto">
            <a:xfrm rot="10800000">
              <a:off x="-1" y="323851"/>
              <a:ext cx="323850" cy="323850"/>
            </a:xfrm>
            <a:prstGeom prst="rect">
              <a:avLst/>
            </a:prstGeom>
            <a:solidFill>
              <a:srgbClr val="D3242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Rectangle 4"/>
            <p:cNvSpPr>
              <a:spLocks noChangeArrowheads="1"/>
            </p:cNvSpPr>
            <p:nvPr userDrawn="1"/>
          </p:nvSpPr>
          <p:spPr bwMode="auto">
            <a:xfrm rot="10800000">
              <a:off x="-2" y="647702"/>
              <a:ext cx="3238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Rectangle 4"/>
            <p:cNvSpPr>
              <a:spLocks noChangeArrowheads="1"/>
            </p:cNvSpPr>
            <p:nvPr userDrawn="1"/>
          </p:nvSpPr>
          <p:spPr bwMode="auto">
            <a:xfrm rot="10800000">
              <a:off x="-3" y="971553"/>
              <a:ext cx="323850" cy="323850"/>
            </a:xfrm>
            <a:prstGeom prst="rect">
              <a:avLst/>
            </a:prstGeom>
            <a:solidFill>
              <a:srgbClr val="D3242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Rectangle 4"/>
            <p:cNvSpPr>
              <a:spLocks noChangeArrowheads="1"/>
            </p:cNvSpPr>
            <p:nvPr userDrawn="1"/>
          </p:nvSpPr>
          <p:spPr bwMode="auto">
            <a:xfrm rot="10800000">
              <a:off x="-4" y="1295404"/>
              <a:ext cx="3238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" name="Rectangle 4"/>
            <p:cNvSpPr>
              <a:spLocks noChangeArrowheads="1"/>
            </p:cNvSpPr>
            <p:nvPr userDrawn="1"/>
          </p:nvSpPr>
          <p:spPr bwMode="auto">
            <a:xfrm rot="10800000">
              <a:off x="-5" y="1619255"/>
              <a:ext cx="323850" cy="323850"/>
            </a:xfrm>
            <a:prstGeom prst="rect">
              <a:avLst/>
            </a:prstGeom>
            <a:solidFill>
              <a:srgbClr val="D3242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Rectangle 4"/>
            <p:cNvSpPr>
              <a:spLocks noChangeArrowheads="1"/>
            </p:cNvSpPr>
            <p:nvPr userDrawn="1"/>
          </p:nvSpPr>
          <p:spPr bwMode="auto">
            <a:xfrm rot="10800000">
              <a:off x="-6" y="1943106"/>
              <a:ext cx="3238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" name="Rectangle 4"/>
            <p:cNvSpPr>
              <a:spLocks noChangeArrowheads="1"/>
            </p:cNvSpPr>
            <p:nvPr userDrawn="1"/>
          </p:nvSpPr>
          <p:spPr bwMode="auto">
            <a:xfrm rot="10800000">
              <a:off x="-7" y="2266957"/>
              <a:ext cx="323850" cy="323850"/>
            </a:xfrm>
            <a:prstGeom prst="rect">
              <a:avLst/>
            </a:prstGeom>
            <a:solidFill>
              <a:srgbClr val="D3242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" name="Rectangle 4"/>
            <p:cNvSpPr>
              <a:spLocks noChangeArrowheads="1"/>
            </p:cNvSpPr>
            <p:nvPr userDrawn="1"/>
          </p:nvSpPr>
          <p:spPr bwMode="auto">
            <a:xfrm rot="10800000">
              <a:off x="-8" y="2590808"/>
              <a:ext cx="3238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" name="Rectangle 4"/>
            <p:cNvSpPr>
              <a:spLocks noChangeArrowheads="1"/>
            </p:cNvSpPr>
            <p:nvPr userDrawn="1"/>
          </p:nvSpPr>
          <p:spPr bwMode="auto">
            <a:xfrm rot="10800000">
              <a:off x="-9" y="2914659"/>
              <a:ext cx="323850" cy="323850"/>
            </a:xfrm>
            <a:prstGeom prst="rect">
              <a:avLst/>
            </a:prstGeom>
            <a:solidFill>
              <a:srgbClr val="D3242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" name="Textfeld 1"/>
          <p:cNvSpPr txBox="1"/>
          <p:nvPr userDrawn="1"/>
        </p:nvSpPr>
        <p:spPr>
          <a:xfrm>
            <a:off x="570788" y="265591"/>
            <a:ext cx="4035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4996"/>
                </a:solidFill>
              </a:rPr>
              <a:t>Landesbetrieb Landwirtschaft Hessen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807" y="6188985"/>
            <a:ext cx="2404418" cy="4019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7700" y="237734"/>
            <a:ext cx="8137525" cy="1052904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8956" y="1614488"/>
            <a:ext cx="8146269" cy="4406900"/>
          </a:xfrm>
        </p:spPr>
        <p:txBody>
          <a:bodyPr/>
          <a:lstStyle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536028" y="6458607"/>
            <a:ext cx="21178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004996"/>
                </a:solidFill>
              </a:rPr>
              <a:t>Wolfskehlen 15.05.2024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47700" y="1619617"/>
            <a:ext cx="3832225" cy="44069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5085" y="1614488"/>
            <a:ext cx="3832225" cy="44069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8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7700" y="237734"/>
            <a:ext cx="8124019" cy="1052904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7700" y="273465"/>
            <a:ext cx="3048001" cy="1017173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16372" y="273465"/>
            <a:ext cx="4768853" cy="574792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47700" y="1614487"/>
            <a:ext cx="3048001" cy="4389863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47700" y="1614487"/>
            <a:ext cx="8137525" cy="44273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7700" y="299104"/>
            <a:ext cx="8137526" cy="657988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47700" y="957091"/>
            <a:ext cx="8137525" cy="333547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1619254"/>
            <a:ext cx="8119113" cy="440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die Formate des Vorlagentextes zu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237734"/>
            <a:ext cx="8124019" cy="10529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-9" y="0"/>
            <a:ext cx="323859" cy="3238509"/>
            <a:chOff x="-9" y="0"/>
            <a:chExt cx="323859" cy="3238509"/>
          </a:xfrm>
        </p:grpSpPr>
        <p:sp>
          <p:nvSpPr>
            <p:cNvPr id="4100" name="Rectangle 4"/>
            <p:cNvSpPr>
              <a:spLocks noChangeArrowheads="1"/>
            </p:cNvSpPr>
            <p:nvPr userDrawn="1"/>
          </p:nvSpPr>
          <p:spPr bwMode="auto">
            <a:xfrm rot="10800000">
              <a:off x="0" y="0"/>
              <a:ext cx="3238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4996"/>
                </a:solidFill>
              </a:endParaRPr>
            </a:p>
          </p:txBody>
        </p:sp>
        <p:sp>
          <p:nvSpPr>
            <p:cNvPr id="17" name="Rectangle 4"/>
            <p:cNvSpPr>
              <a:spLocks noChangeArrowheads="1"/>
            </p:cNvSpPr>
            <p:nvPr userDrawn="1"/>
          </p:nvSpPr>
          <p:spPr bwMode="auto">
            <a:xfrm rot="10800000">
              <a:off x="-1" y="323851"/>
              <a:ext cx="323850" cy="323850"/>
            </a:xfrm>
            <a:prstGeom prst="rect">
              <a:avLst/>
            </a:prstGeom>
            <a:solidFill>
              <a:srgbClr val="D3242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" name="Rectangle 4"/>
            <p:cNvSpPr>
              <a:spLocks noChangeArrowheads="1"/>
            </p:cNvSpPr>
            <p:nvPr userDrawn="1"/>
          </p:nvSpPr>
          <p:spPr bwMode="auto">
            <a:xfrm rot="10800000">
              <a:off x="-2" y="647702"/>
              <a:ext cx="3238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 rot="10800000">
              <a:off x="-3" y="971553"/>
              <a:ext cx="323850" cy="323850"/>
            </a:xfrm>
            <a:prstGeom prst="rect">
              <a:avLst/>
            </a:prstGeom>
            <a:solidFill>
              <a:srgbClr val="D3242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" name="Rectangle 4"/>
            <p:cNvSpPr>
              <a:spLocks noChangeArrowheads="1"/>
            </p:cNvSpPr>
            <p:nvPr userDrawn="1"/>
          </p:nvSpPr>
          <p:spPr bwMode="auto">
            <a:xfrm rot="10800000">
              <a:off x="-4" y="1295404"/>
              <a:ext cx="3238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" name="Rectangle 4"/>
            <p:cNvSpPr>
              <a:spLocks noChangeArrowheads="1"/>
            </p:cNvSpPr>
            <p:nvPr userDrawn="1"/>
          </p:nvSpPr>
          <p:spPr bwMode="auto">
            <a:xfrm rot="10800000">
              <a:off x="-5" y="1619255"/>
              <a:ext cx="323850" cy="323850"/>
            </a:xfrm>
            <a:prstGeom prst="rect">
              <a:avLst/>
            </a:prstGeom>
            <a:solidFill>
              <a:srgbClr val="D3242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Rectangle 4"/>
            <p:cNvSpPr>
              <a:spLocks noChangeArrowheads="1"/>
            </p:cNvSpPr>
            <p:nvPr userDrawn="1"/>
          </p:nvSpPr>
          <p:spPr bwMode="auto">
            <a:xfrm rot="10800000">
              <a:off x="-6" y="1943106"/>
              <a:ext cx="3238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" name="Rectangle 4"/>
            <p:cNvSpPr>
              <a:spLocks noChangeArrowheads="1"/>
            </p:cNvSpPr>
            <p:nvPr userDrawn="1"/>
          </p:nvSpPr>
          <p:spPr bwMode="auto">
            <a:xfrm rot="10800000">
              <a:off x="-7" y="2266957"/>
              <a:ext cx="323850" cy="323850"/>
            </a:xfrm>
            <a:prstGeom prst="rect">
              <a:avLst/>
            </a:prstGeom>
            <a:solidFill>
              <a:srgbClr val="D3242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" name="Rectangle 4"/>
            <p:cNvSpPr>
              <a:spLocks noChangeArrowheads="1"/>
            </p:cNvSpPr>
            <p:nvPr userDrawn="1"/>
          </p:nvSpPr>
          <p:spPr bwMode="auto">
            <a:xfrm rot="10800000">
              <a:off x="-8" y="2590808"/>
              <a:ext cx="3238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" name="Rectangle 4"/>
            <p:cNvSpPr>
              <a:spLocks noChangeArrowheads="1"/>
            </p:cNvSpPr>
            <p:nvPr userDrawn="1"/>
          </p:nvSpPr>
          <p:spPr bwMode="auto">
            <a:xfrm rot="10800000">
              <a:off x="-9" y="2914659"/>
              <a:ext cx="323850" cy="323850"/>
            </a:xfrm>
            <a:prstGeom prst="rect">
              <a:avLst/>
            </a:prstGeom>
            <a:solidFill>
              <a:srgbClr val="D3242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285" y="6258174"/>
            <a:ext cx="2314940" cy="384647"/>
          </a:xfrm>
          <a:prstGeom prst="rect">
            <a:avLst/>
          </a:prstGeom>
        </p:spPr>
      </p:pic>
      <p:sp>
        <p:nvSpPr>
          <p:cNvPr id="16" name="Textfeld 15"/>
          <p:cNvSpPr txBox="1"/>
          <p:nvPr userDrawn="1"/>
        </p:nvSpPr>
        <p:spPr>
          <a:xfrm>
            <a:off x="536028" y="6458607"/>
            <a:ext cx="21178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004996"/>
                </a:solidFill>
              </a:rPr>
              <a:t>Wolfskehlen 15.05.2024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5" r:id="rId4"/>
    <p:sldLayoutId id="2147483656" r:id="rId5"/>
    <p:sldLayoutId id="2147483657" r:id="rId6"/>
    <p:sldLayoutId id="2147483658" r:id="rId7"/>
  </p:sldLayoutIdLst>
  <p:txStyles>
    <p:titleStyle>
      <a:lvl1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rgbClr val="004996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rgbClr val="0038F0"/>
          </a:solidFill>
          <a:latin typeface="Arial" charset="0"/>
        </a:defRPr>
      </a:lvl2pPr>
      <a:lvl3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rgbClr val="0038F0"/>
          </a:solidFill>
          <a:latin typeface="Arial" charset="0"/>
        </a:defRPr>
      </a:lvl3pPr>
      <a:lvl4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rgbClr val="0038F0"/>
          </a:solidFill>
          <a:latin typeface="Arial" charset="0"/>
        </a:defRPr>
      </a:lvl4pPr>
      <a:lvl5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rgbClr val="0038F0"/>
          </a:solidFill>
          <a:latin typeface="Arial" charset="0"/>
        </a:defRPr>
      </a:lvl5pPr>
      <a:lvl6pPr marL="4572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rgbClr val="0038F0"/>
          </a:solidFill>
          <a:latin typeface="Arial" charset="0"/>
        </a:defRPr>
      </a:lvl6pPr>
      <a:lvl7pPr marL="9144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rgbClr val="0038F0"/>
          </a:solidFill>
          <a:latin typeface="Arial" charset="0"/>
        </a:defRPr>
      </a:lvl7pPr>
      <a:lvl8pPr marL="13716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rgbClr val="0038F0"/>
          </a:solidFill>
          <a:latin typeface="Arial" charset="0"/>
        </a:defRPr>
      </a:lvl8pPr>
      <a:lvl9pPr marL="1828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rgbClr val="0038F0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200">
          <a:solidFill>
            <a:srgbClr val="004996"/>
          </a:solidFill>
          <a:latin typeface="+mn-lt"/>
          <a:ea typeface="+mn-ea"/>
          <a:cs typeface="+mn-cs"/>
        </a:defRPr>
      </a:lvl1pPr>
      <a:lvl2pPr marL="358775" indent="-3571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D3242E"/>
        </a:buClr>
        <a:buFont typeface="Wingdings" pitchFamily="2" charset="2"/>
        <a:buChar char="§"/>
        <a:defRPr sz="2000">
          <a:solidFill>
            <a:srgbClr val="004996"/>
          </a:solidFill>
          <a:latin typeface="+mn-lt"/>
        </a:defRPr>
      </a:lvl2pPr>
      <a:lvl3pPr marL="719138" indent="-358775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>
          <a:solidFill>
            <a:srgbClr val="004996"/>
          </a:solidFill>
          <a:latin typeface="+mn-lt"/>
        </a:defRPr>
      </a:lvl3pPr>
      <a:lvl4pPr marL="1160463" indent="-43973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600">
          <a:solidFill>
            <a:srgbClr val="004996"/>
          </a:solidFill>
          <a:latin typeface="+mn-lt"/>
        </a:defRPr>
      </a:lvl4pPr>
      <a:lvl5pPr marL="1520825" indent="-358775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rgbClr val="004996"/>
          </a:solidFill>
          <a:latin typeface="+mn-lt"/>
        </a:defRPr>
      </a:lvl5pPr>
      <a:lvl6pPr marL="1978025" indent="-358775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rgbClr val="0038F0"/>
          </a:solidFill>
          <a:latin typeface="+mn-lt"/>
        </a:defRPr>
      </a:lvl6pPr>
      <a:lvl7pPr marL="2435225" indent="-358775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rgbClr val="0038F0"/>
          </a:solidFill>
          <a:latin typeface="+mn-lt"/>
        </a:defRPr>
      </a:lvl7pPr>
      <a:lvl8pPr marL="2892425" indent="-358775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rgbClr val="0038F0"/>
          </a:solidFill>
          <a:latin typeface="+mn-lt"/>
        </a:defRPr>
      </a:lvl8pPr>
      <a:lvl9pPr marL="3349625" indent="-358775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rgbClr val="0038F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08" userDrawn="1">
          <p15:clr>
            <a:srgbClr val="F26B43"/>
          </p15:clr>
        </p15:guide>
        <p15:guide id="3" orient="horz" pos="813" userDrawn="1">
          <p15:clr>
            <a:srgbClr val="F26B43"/>
          </p15:clr>
        </p15:guide>
        <p15:guide id="4" orient="horz" pos="1017" userDrawn="1">
          <p15:clr>
            <a:srgbClr val="F26B43"/>
          </p15:clr>
        </p15:guide>
        <p15:guide id="5" pos="5534" userDrawn="1">
          <p15:clr>
            <a:srgbClr val="F26B43"/>
          </p15:clr>
        </p15:guide>
        <p15:guide id="6" orient="horz" pos="37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 sz="quarter"/>
          </p:nvPr>
        </p:nvSpPr>
        <p:spPr>
          <a:xfrm>
            <a:off x="599720" y="1529555"/>
            <a:ext cx="8127698" cy="981951"/>
          </a:xfrm>
        </p:spPr>
        <p:txBody>
          <a:bodyPr/>
          <a:lstStyle/>
          <a:p>
            <a:pPr algn="ctr"/>
            <a:r>
              <a:rPr lang="de-DE" dirty="0"/>
              <a:t>Wirtschaftlichkeit in der Schweinehaltung </a:t>
            </a:r>
            <a:br>
              <a:rPr lang="de-DE" dirty="0"/>
            </a:br>
            <a:r>
              <a:rPr lang="de-DE" sz="1600" b="0" dirty="0"/>
              <a:t>Fachforum HLG</a:t>
            </a:r>
            <a:r>
              <a:rPr lang="de-DE" b="0" dirty="0"/>
              <a:t> </a:t>
            </a:r>
            <a:r>
              <a:rPr lang="de-DE" sz="1600" b="0" dirty="0"/>
              <a:t>15.05.2024</a:t>
            </a:r>
            <a:endParaRPr lang="de-DE" sz="1600" dirty="0"/>
          </a:p>
        </p:txBody>
      </p:sp>
      <p:sp>
        <p:nvSpPr>
          <p:cNvPr id="5" name="Untertitel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de-DE" dirty="0"/>
              <a:t>Theresa Belz </a:t>
            </a:r>
          </a:p>
          <a:p>
            <a:r>
              <a:rPr lang="de-DE" dirty="0"/>
              <a:t>FG 11 Ökonomie und Verfahrenstechnik </a:t>
            </a:r>
          </a:p>
          <a:p>
            <a:r>
              <a:rPr lang="de-DE" dirty="0"/>
              <a:t>Landesbetrieb Landwirtschaft Hessen </a:t>
            </a:r>
          </a:p>
          <a:p>
            <a:endParaRPr lang="de-DE" dirty="0"/>
          </a:p>
          <a:p>
            <a:r>
              <a:rPr lang="de-DE" dirty="0"/>
              <a:t>0160 4755169</a:t>
            </a:r>
          </a:p>
          <a:p>
            <a:r>
              <a:rPr lang="de-DE" dirty="0"/>
              <a:t>theresa.belz@llh.hessen.de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Rechenbeispiel </a:t>
            </a:r>
            <a:br>
              <a:rPr lang="de-DE" dirty="0"/>
            </a:br>
            <a:r>
              <a:rPr lang="de-DE" sz="2000" dirty="0"/>
              <a:t>Strohbedarf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992" y="1131261"/>
            <a:ext cx="4849223" cy="470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14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Rechenbeispiel </a:t>
            </a:r>
            <a:br>
              <a:rPr lang="de-DE" dirty="0"/>
            </a:br>
            <a:r>
              <a:rPr lang="de-DE" sz="2000" dirty="0"/>
              <a:t>Gebäudekosten Strohlager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542" y="1191873"/>
            <a:ext cx="7304123" cy="459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06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Rechenbeispiel </a:t>
            </a:r>
            <a:br>
              <a:rPr lang="de-DE" dirty="0"/>
            </a:br>
            <a:r>
              <a:rPr lang="de-DE" sz="2000" dirty="0"/>
              <a:t>Gebäudekosten Strohlager </a:t>
            </a:r>
            <a:br>
              <a:rPr lang="de-DE" sz="2000" dirty="0"/>
            </a:b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648" y="1290638"/>
            <a:ext cx="5372672" cy="473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31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Rechenbeispiel </a:t>
            </a:r>
            <a:br>
              <a:rPr lang="de-DE" dirty="0"/>
            </a:br>
            <a:r>
              <a:rPr lang="de-DE" sz="2000" dirty="0"/>
              <a:t>Gebäudekosten Mistlager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515" y="1290638"/>
            <a:ext cx="5309375" cy="476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404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Rechenbeispiel </a:t>
            </a:r>
            <a:br>
              <a:rPr lang="de-DE" dirty="0"/>
            </a:br>
            <a:r>
              <a:rPr lang="de-DE" sz="2000" dirty="0"/>
              <a:t>Maschinenkosten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820" y="1401535"/>
            <a:ext cx="6198772" cy="429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03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Rechenbeispiel</a:t>
            </a:r>
            <a:br>
              <a:rPr lang="de-DE" dirty="0"/>
            </a:br>
            <a:r>
              <a:rPr lang="de-DE" sz="2000" dirty="0"/>
              <a:t>Arbeitszeit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870" y="1441628"/>
            <a:ext cx="7191678" cy="402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87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Rechenbeispiel </a:t>
            </a:r>
            <a:br>
              <a:rPr lang="de-DE" dirty="0"/>
            </a:br>
            <a:r>
              <a:rPr lang="de-DE" sz="2000" dirty="0"/>
              <a:t>Summe ohne Förderung 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422" y="1929699"/>
            <a:ext cx="7582574" cy="276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06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Rechenbeispiel </a:t>
            </a:r>
            <a:br>
              <a:rPr lang="de-DE" dirty="0"/>
            </a:br>
            <a:r>
              <a:rPr lang="de-DE" sz="2000" dirty="0"/>
              <a:t>Summe mit BUT Förderung (investiv)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74" y="1437816"/>
            <a:ext cx="8576669" cy="29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7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Rechenbeispiel </a:t>
            </a:r>
            <a:br>
              <a:rPr lang="de-DE" dirty="0"/>
            </a:br>
            <a:r>
              <a:rPr lang="de-DE" sz="2000" dirty="0"/>
              <a:t>Summe mit BUT Förderung (investiv)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Aber: einzelne Betrachtung des Deckzentrums kaum möglich! </a:t>
            </a:r>
          </a:p>
          <a:p>
            <a:pPr lvl="1"/>
            <a:r>
              <a:rPr lang="de-DE" dirty="0"/>
              <a:t>Umbau </a:t>
            </a:r>
            <a:r>
              <a:rPr lang="de-DE" dirty="0" err="1"/>
              <a:t>Abferkelung</a:t>
            </a:r>
            <a:r>
              <a:rPr lang="de-DE" dirty="0"/>
              <a:t>? (Bewegungsbuchten, weiche Liegefläche) </a:t>
            </a:r>
          </a:p>
          <a:p>
            <a:pPr lvl="1"/>
            <a:r>
              <a:rPr lang="de-DE" dirty="0"/>
              <a:t>Umbau Wartestall? (3,5 m Gangbreite)  </a:t>
            </a:r>
          </a:p>
          <a:p>
            <a:pPr lvl="1"/>
            <a:r>
              <a:rPr lang="de-DE" dirty="0"/>
              <a:t>Etc.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74" y="1437816"/>
            <a:ext cx="8576669" cy="29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1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Rechenbeispiel </a:t>
            </a:r>
            <a:br>
              <a:rPr lang="de-DE" dirty="0"/>
            </a:br>
            <a:r>
              <a:rPr lang="de-DE" sz="2000" dirty="0"/>
              <a:t>Summe mit AFP Förderung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sz="2000" dirty="0"/>
              <a:t>- ggf. Abdeckung Güllelager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56" y="1290638"/>
            <a:ext cx="8227463" cy="293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51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Entwicklung Schlachtpreise </a:t>
            </a:r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3826101"/>
              </p:ext>
            </p:extLst>
          </p:nvPr>
        </p:nvGraphicFramePr>
        <p:xfrm>
          <a:off x="946639" y="1290638"/>
          <a:ext cx="7282962" cy="4503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6424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Förderung laufender Mehrkosten 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sz="2000" b="0" dirty="0">
                <a:solidFill>
                  <a:schemeClr val="accent6"/>
                </a:solidFill>
              </a:rPr>
              <a:t>Premiumanforderungen 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47700" y="1290638"/>
            <a:ext cx="8146269" cy="4406900"/>
          </a:xfrm>
        </p:spPr>
        <p:txBody>
          <a:bodyPr/>
          <a:lstStyle/>
          <a:p>
            <a:r>
              <a:rPr lang="de-DE" dirty="0"/>
              <a:t>Zusätzlich zu den Anforderungen aus investiver Förderung: </a:t>
            </a:r>
          </a:p>
          <a:p>
            <a:pPr marL="342900" indent="-342900">
              <a:buFontTx/>
              <a:buChar char="-"/>
            </a:pPr>
            <a:r>
              <a:rPr lang="de-DE" dirty="0"/>
              <a:t>Kühlmöglichkeiten für alle Schweine </a:t>
            </a:r>
          </a:p>
          <a:p>
            <a:pPr marL="342900" indent="-342900">
              <a:buFontTx/>
              <a:buChar char="-"/>
            </a:pPr>
            <a:r>
              <a:rPr lang="de-DE" dirty="0"/>
              <a:t>Abferkelung: </a:t>
            </a:r>
          </a:p>
          <a:p>
            <a:pPr marL="701675" lvl="1" indent="-342900">
              <a:buFontTx/>
              <a:buChar char="-"/>
            </a:pPr>
            <a:r>
              <a:rPr lang="de-DE" dirty="0"/>
              <a:t>min. ein Beschäftigungselement (z.B. Raufutter)</a:t>
            </a:r>
          </a:p>
          <a:p>
            <a:pPr marL="701675" lvl="1" indent="-342900">
              <a:buFontTx/>
              <a:buChar char="-"/>
            </a:pPr>
            <a:r>
              <a:rPr lang="de-DE" dirty="0"/>
              <a:t>Nestbaumaterial (auch wenn kein geeignetes Güllesystem) </a:t>
            </a:r>
          </a:p>
          <a:p>
            <a:pPr marL="342900" indent="-342900">
              <a:buFontTx/>
              <a:buChar char="-"/>
            </a:pPr>
            <a:r>
              <a:rPr lang="de-DE" dirty="0"/>
              <a:t>Tragende Sauen: </a:t>
            </a:r>
          </a:p>
          <a:p>
            <a:pPr marL="701675" lvl="1" indent="-342900">
              <a:buFontTx/>
              <a:buChar char="-"/>
            </a:pPr>
            <a:r>
              <a:rPr lang="de-DE" dirty="0"/>
              <a:t>keine Hormone zu zootechnischen Zwecken </a:t>
            </a:r>
          </a:p>
          <a:p>
            <a:pPr marL="342900" indent="-342900">
              <a:buFontTx/>
              <a:buChar char="-"/>
            </a:pPr>
            <a:r>
              <a:rPr lang="de-DE" dirty="0"/>
              <a:t>FAZ/Mast:</a:t>
            </a:r>
          </a:p>
          <a:p>
            <a:pPr marL="701675" lvl="1" indent="-342900">
              <a:buFontTx/>
              <a:buChar char="-"/>
            </a:pPr>
            <a:r>
              <a:rPr lang="de-DE" dirty="0"/>
              <a:t>min. 70% Tiere mit intaktem, </a:t>
            </a:r>
            <a:r>
              <a:rPr lang="de-DE" dirty="0" err="1"/>
              <a:t>unkupiertem</a:t>
            </a:r>
            <a:r>
              <a:rPr lang="de-DE" dirty="0"/>
              <a:t> Schwanz  </a:t>
            </a:r>
          </a:p>
          <a:p>
            <a:pPr marL="701675" lvl="1" indent="-342900">
              <a:buFontTx/>
              <a:buChar char="-"/>
            </a:pPr>
            <a:r>
              <a:rPr lang="de-DE" dirty="0"/>
              <a:t>kupierte Tiere dürfen nicht aufgestallt werden </a:t>
            </a:r>
          </a:p>
          <a:p>
            <a:pPr marL="701675" lvl="1" indent="-342900">
              <a:buFontTx/>
              <a:buChar char="-"/>
            </a:pPr>
            <a:r>
              <a:rPr lang="de-DE" dirty="0"/>
              <a:t>bei &lt;70% Pflichtberatung, keine Förderung wenn 2024 &lt;50%, 2025 &lt;60%, danach &lt;70%</a:t>
            </a:r>
          </a:p>
          <a:p>
            <a:pPr marL="342900" indent="-342900">
              <a:buFontTx/>
              <a:buChar char="-"/>
            </a:pPr>
            <a:r>
              <a:rPr lang="de-DE" dirty="0"/>
              <a:t>Regelmäßige Fortbildungen (8 h/Jahr) </a:t>
            </a:r>
          </a:p>
          <a:p>
            <a:pPr marL="342900" indent="-342900">
              <a:buFontTx/>
              <a:buChar char="-"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9579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Förderung laufender Mehrkosten 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sz="2000" b="0" dirty="0">
                <a:solidFill>
                  <a:schemeClr val="accent6"/>
                </a:solidFill>
              </a:rPr>
              <a:t>formelle Anforderungen 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47700" y="1471739"/>
            <a:ext cx="8146269" cy="4406900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de-DE" dirty="0"/>
              <a:t>Förderfähige Ausgaben = Mehrkosten aus der Erfüllung der Premiumanforderungen im Vergleich zum gesetzl. Standard</a:t>
            </a:r>
          </a:p>
          <a:p>
            <a:pPr marL="342900" indent="-342900">
              <a:buFontTx/>
              <a:buChar char="-"/>
            </a:pPr>
            <a:r>
              <a:rPr lang="de-DE" dirty="0"/>
              <a:t>Ermittlung als Pauschale</a:t>
            </a:r>
          </a:p>
          <a:p>
            <a:pPr marL="342900" indent="-342900">
              <a:buFontTx/>
              <a:buChar char="-"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342900" indent="-342900">
              <a:buFontTx/>
              <a:buChar char="-"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466" y="2535002"/>
            <a:ext cx="7252348" cy="236136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320400" y="4852789"/>
            <a:ext cx="8724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Quelle: BLE </a:t>
            </a:r>
          </a:p>
        </p:txBody>
      </p:sp>
      <p:sp>
        <p:nvSpPr>
          <p:cNvPr id="3" name="Ellipse 2"/>
          <p:cNvSpPr/>
          <p:nvPr/>
        </p:nvSpPr>
        <p:spPr bwMode="auto">
          <a:xfrm>
            <a:off x="2705363" y="3525170"/>
            <a:ext cx="1078361" cy="43512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2661219" y="3525170"/>
            <a:ext cx="1185567" cy="491884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768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Förderung laufender Mehrkosten 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sz="2000" b="0" dirty="0">
                <a:solidFill>
                  <a:schemeClr val="accent6"/>
                </a:solidFill>
              </a:rPr>
              <a:t>formelle Anforderungen 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47700" y="1471739"/>
            <a:ext cx="8146269" cy="4406900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de-DE" dirty="0"/>
              <a:t>Förderfähige Ausgaben = Mehrkosten aus der Erfüllung der Premiumanforderungen im Vergleich zum gesetzl. Standard</a:t>
            </a:r>
          </a:p>
          <a:p>
            <a:pPr marL="342900" indent="-342900">
              <a:buFontTx/>
              <a:buChar char="-"/>
            </a:pPr>
            <a:r>
              <a:rPr lang="de-DE" dirty="0"/>
              <a:t>Ermittlung als Pauschale</a:t>
            </a:r>
          </a:p>
          <a:p>
            <a:pPr marL="342900" indent="-342900">
              <a:buFontTx/>
              <a:buChar char="-"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342900" indent="-342900">
              <a:buFontTx/>
              <a:buChar char="-"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466" y="2562054"/>
            <a:ext cx="7252348" cy="236136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320400" y="4852789"/>
            <a:ext cx="8724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Quelle: BLE </a:t>
            </a:r>
          </a:p>
        </p:txBody>
      </p:sp>
      <p:sp>
        <p:nvSpPr>
          <p:cNvPr id="3" name="Ellipse 2"/>
          <p:cNvSpPr/>
          <p:nvPr/>
        </p:nvSpPr>
        <p:spPr bwMode="auto">
          <a:xfrm>
            <a:off x="2705363" y="3525170"/>
            <a:ext cx="1078361" cy="43512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2661219" y="3525170"/>
            <a:ext cx="1185567" cy="491884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2570679" y="3525170"/>
            <a:ext cx="1276107" cy="953138"/>
          </a:xfrm>
          <a:prstGeom prst="ellipse">
            <a:avLst/>
          </a:prstGeom>
          <a:noFill/>
          <a:ln w="38100" cap="flat" cmpd="sng" algn="ctr">
            <a:solidFill>
              <a:srgbClr val="DC2F3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68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Förderung laufender Mehrkosten 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sz="2000" b="0" dirty="0">
                <a:solidFill>
                  <a:schemeClr val="accent6"/>
                </a:solidFill>
              </a:rPr>
              <a:t>formelle Anforderungen 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38956" y="1114792"/>
            <a:ext cx="8146269" cy="4406900"/>
          </a:xfrm>
        </p:spPr>
        <p:txBody>
          <a:bodyPr/>
          <a:lstStyle/>
          <a:p>
            <a:r>
              <a:rPr lang="de-DE" dirty="0"/>
              <a:t>Höhe der Zuwendungen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Förderobergrenze je Tier = 1.000€ * Faktor</a:t>
            </a:r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38956" y="1499546"/>
            <a:ext cx="5162538" cy="38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feld 6"/>
          <p:cNvSpPr txBox="1"/>
          <p:nvPr/>
        </p:nvSpPr>
        <p:spPr>
          <a:xfrm>
            <a:off x="4310586" y="2267867"/>
            <a:ext cx="562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80%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124389" y="2276157"/>
            <a:ext cx="562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70%</a:t>
            </a:r>
          </a:p>
        </p:txBody>
      </p:sp>
    </p:spTree>
    <p:extLst>
      <p:ext uri="{BB962C8B-B14F-4D97-AF65-F5344CB8AC3E}">
        <p14:creationId xmlns:p14="http://schemas.microsoft.com/office/powerpoint/2010/main" val="3128053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Rechenbeispiel</a:t>
            </a:r>
            <a:br>
              <a:rPr lang="de-DE" dirty="0"/>
            </a:br>
            <a:r>
              <a:rPr lang="de-DE" sz="2000" dirty="0"/>
              <a:t>laufende Mehrkosten 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4294967295"/>
          </p:nvPr>
        </p:nvSpPr>
        <p:spPr>
          <a:xfrm>
            <a:off x="996950" y="1614488"/>
            <a:ext cx="8147050" cy="4406900"/>
          </a:xfrm>
        </p:spPr>
        <p:txBody>
          <a:bodyPr/>
          <a:lstStyle/>
          <a:p>
            <a:r>
              <a:rPr lang="de-DE" dirty="0"/>
              <a:t>			   </a:t>
            </a:r>
          </a:p>
          <a:p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28" y="1222313"/>
            <a:ext cx="7171509" cy="152072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086" y="2949953"/>
            <a:ext cx="3375251" cy="150932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4086" y="4666194"/>
            <a:ext cx="3402575" cy="145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3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Fazit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de-DE" dirty="0"/>
              <a:t>Umstellung auf höhere Haltungsstufen bzw. Erfüllung der Anforderungen der </a:t>
            </a:r>
            <a:r>
              <a:rPr lang="de-DE" dirty="0" err="1"/>
              <a:t>TierSchNutztV</a:t>
            </a:r>
            <a:r>
              <a:rPr lang="de-DE" dirty="0"/>
              <a:t> gehen mit massiven Investitionen einher </a:t>
            </a:r>
          </a:p>
          <a:p>
            <a:pPr marL="342900" indent="-342900">
              <a:buFontTx/>
              <a:buChar char="-"/>
            </a:pPr>
            <a:r>
              <a:rPr lang="de-DE" dirty="0"/>
              <a:t>Förderungen können diese Mehrkosten (tlw.) decken </a:t>
            </a:r>
          </a:p>
          <a:p>
            <a:pPr marL="342900" indent="-342900">
              <a:buFontTx/>
              <a:buChar char="-"/>
            </a:pPr>
            <a:r>
              <a:rPr lang="de-DE" dirty="0"/>
              <a:t>Einzelbetriebliche Prüfung der Optionen zwingend erforderlich</a:t>
            </a:r>
          </a:p>
          <a:p>
            <a:pPr marL="701675" lvl="1" indent="-342900">
              <a:buFontTx/>
              <a:buChar char="-"/>
            </a:pPr>
            <a:r>
              <a:rPr lang="de-DE" dirty="0"/>
              <a:t>Bedingungen und Ausgangssituation! </a:t>
            </a:r>
          </a:p>
          <a:p>
            <a:pPr marL="701675" lvl="1" indent="-342900">
              <a:buFontTx/>
              <a:buChar char="-"/>
            </a:pPr>
            <a:endParaRPr lang="de-DE" dirty="0"/>
          </a:p>
          <a:p>
            <a:pPr marL="342900" indent="-342900">
              <a:buFontTx/>
              <a:buChar char="-"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90244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Zuständigkeiten Ökonomie 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960" y="651642"/>
            <a:ext cx="6092211" cy="576914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040523" y="5757567"/>
            <a:ext cx="136844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4996"/>
                </a:solidFill>
              </a:rPr>
              <a:t>Florian Wilhelms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093" y="4641368"/>
            <a:ext cx="2538300" cy="84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37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Zuständigkeiten Verfahrenstechnik 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700" y="764186"/>
            <a:ext cx="5948253" cy="568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523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12" y="595494"/>
            <a:ext cx="8038852" cy="5359236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751232" y="4445876"/>
            <a:ext cx="4383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Vielen Dank für die Aufmerksamkeit </a:t>
            </a:r>
          </a:p>
        </p:txBody>
      </p:sp>
    </p:spTree>
    <p:extLst>
      <p:ext uri="{BB962C8B-B14F-4D97-AF65-F5344CB8AC3E}">
        <p14:creationId xmlns:p14="http://schemas.microsoft.com/office/powerpoint/2010/main" val="2060938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381" y="764186"/>
            <a:ext cx="7040655" cy="499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22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Möglichkeiten der Förderung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de-DE" sz="2400" b="1" u="sng" dirty="0"/>
              <a:t>B</a:t>
            </a:r>
            <a:r>
              <a:rPr lang="de-DE" sz="2400" b="1" dirty="0"/>
              <a:t>undesprogramm zum </a:t>
            </a:r>
            <a:r>
              <a:rPr lang="de-DE" sz="2400" b="1" u="sng" dirty="0"/>
              <a:t>U</a:t>
            </a:r>
            <a:r>
              <a:rPr lang="de-DE" sz="2400" b="1" dirty="0"/>
              <a:t>mbau der </a:t>
            </a:r>
            <a:r>
              <a:rPr lang="de-DE" sz="2400" b="1" u="sng" dirty="0"/>
              <a:t>T</a:t>
            </a:r>
            <a:r>
              <a:rPr lang="de-DE" sz="2400" b="1" dirty="0"/>
              <a:t>ierhaltung</a:t>
            </a:r>
          </a:p>
          <a:p>
            <a:r>
              <a:rPr lang="de-DE" sz="2400" b="1" dirty="0"/>
              <a:t>                                       „BUT“</a:t>
            </a:r>
          </a:p>
          <a:p>
            <a:pPr algn="ctr"/>
            <a:endParaRPr lang="de-DE" sz="2400" b="1" dirty="0"/>
          </a:p>
          <a:p>
            <a:endParaRPr lang="de-DE" sz="1800" dirty="0"/>
          </a:p>
          <a:p>
            <a:endParaRPr lang="de-DE" sz="1800" dirty="0"/>
          </a:p>
          <a:p>
            <a:r>
              <a:rPr lang="de-DE" sz="1800" dirty="0"/>
              <a:t>          Investive Förderung                             </a:t>
            </a:r>
            <a:r>
              <a:rPr lang="de-DE" sz="1800" dirty="0" err="1"/>
              <a:t>Förderung</a:t>
            </a:r>
            <a:r>
              <a:rPr lang="de-DE" sz="1800" dirty="0"/>
              <a:t> laufender Mehrkosten </a:t>
            </a:r>
          </a:p>
        </p:txBody>
      </p:sp>
      <p:sp>
        <p:nvSpPr>
          <p:cNvPr id="4" name="Pfeil nach rechts 3"/>
          <p:cNvSpPr/>
          <p:nvPr/>
        </p:nvSpPr>
        <p:spPr bwMode="auto">
          <a:xfrm rot="7843348">
            <a:off x="3279227" y="2795753"/>
            <a:ext cx="772510" cy="47296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Pfeil nach rechts 4"/>
          <p:cNvSpPr/>
          <p:nvPr/>
        </p:nvSpPr>
        <p:spPr bwMode="auto">
          <a:xfrm rot="3137525">
            <a:off x="4749173" y="2795752"/>
            <a:ext cx="772510" cy="47296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07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Investive Förderung </a:t>
            </a:r>
            <a:r>
              <a:rPr lang="de-DE" dirty="0">
                <a:solidFill>
                  <a:srgbClr val="FF0000"/>
                </a:solidFill>
              </a:rPr>
              <a:t> </a:t>
            </a:r>
            <a:br>
              <a:rPr lang="de-DE" dirty="0"/>
            </a:br>
            <a:r>
              <a:rPr lang="de-DE" sz="2000" b="0" dirty="0"/>
              <a:t>Premiumanforderungen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8956" y="1178309"/>
            <a:ext cx="8146269" cy="4406900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de-DE" dirty="0"/>
              <a:t>Flächenbindung 2 GV/ha</a:t>
            </a:r>
          </a:p>
          <a:p>
            <a:pPr marL="342900" indent="-342900">
              <a:buFontTx/>
              <a:buChar char="-"/>
            </a:pPr>
            <a:r>
              <a:rPr lang="de-DE" dirty="0"/>
              <a:t>Im Stall: </a:t>
            </a:r>
          </a:p>
          <a:p>
            <a:pPr marL="701675" lvl="1" indent="-342900">
              <a:buFontTx/>
              <a:buChar char="-"/>
            </a:pPr>
            <a:r>
              <a:rPr lang="de-DE" dirty="0"/>
              <a:t>tageslichtdurchlässige Fläche min. 3% d. Stallgrundfläche (FAZ + Mast) </a:t>
            </a:r>
          </a:p>
          <a:p>
            <a:pPr marL="701675" lvl="1" indent="-342900">
              <a:buFontTx/>
              <a:buChar char="-"/>
            </a:pPr>
            <a:r>
              <a:rPr lang="de-DE" dirty="0"/>
              <a:t>Liegebereich muss</a:t>
            </a:r>
          </a:p>
          <a:p>
            <a:pPr marL="1062038" lvl="2" indent="-342900">
              <a:buFontTx/>
              <a:buChar char="-"/>
            </a:pPr>
            <a:r>
              <a:rPr lang="de-DE" dirty="0"/>
              <a:t>planbefestigt (max. 7% Perforation) </a:t>
            </a:r>
          </a:p>
          <a:p>
            <a:pPr marL="1062038" lvl="2" indent="-342900">
              <a:buFontTx/>
              <a:buChar char="-"/>
            </a:pPr>
            <a:r>
              <a:rPr lang="de-DE" dirty="0"/>
              <a:t>weich und verformbar (Einstreu, Tiefstreu, Komfortliegeflächen) </a:t>
            </a:r>
          </a:p>
          <a:p>
            <a:pPr marL="1062038" lvl="2" indent="-342900">
              <a:buFontTx/>
              <a:buChar char="-"/>
            </a:pPr>
            <a:r>
              <a:rPr lang="de-DE" dirty="0"/>
              <a:t>Buchtenstruktur (FAZ + Mast) </a:t>
            </a:r>
          </a:p>
          <a:p>
            <a:pPr marL="701675" lvl="1" indent="-342900">
              <a:buFontTx/>
              <a:buChar char="-"/>
            </a:pPr>
            <a:r>
              <a:rPr lang="de-DE" dirty="0"/>
              <a:t>organisches und faserreiches Beschäftigungsmaterial + Raufutterraufen in ausreichender Anzahl (FAZ + Mast) </a:t>
            </a:r>
          </a:p>
          <a:p>
            <a:pPr marL="701675" lvl="1" indent="-342900">
              <a:buFontTx/>
              <a:buChar char="-"/>
            </a:pPr>
            <a:r>
              <a:rPr lang="de-DE" dirty="0" err="1"/>
              <a:t>zusätzl</a:t>
            </a:r>
            <a:r>
              <a:rPr lang="de-DE" dirty="0"/>
              <a:t>. Beckentränke 1:12 </a:t>
            </a:r>
          </a:p>
          <a:p>
            <a:pPr marL="701675" lvl="1" indent="-342900">
              <a:buFontTx/>
              <a:buChar char="-"/>
            </a:pPr>
            <a:r>
              <a:rPr lang="de-DE" dirty="0"/>
              <a:t>Außenklima </a:t>
            </a:r>
            <a:r>
              <a:rPr lang="de-DE" b="1" dirty="0"/>
              <a:t>oder</a:t>
            </a:r>
            <a:r>
              <a:rPr lang="de-DE" dirty="0"/>
              <a:t> Auslauf </a:t>
            </a:r>
            <a:r>
              <a:rPr lang="de-DE" b="1" dirty="0"/>
              <a:t>oder</a:t>
            </a:r>
            <a:r>
              <a:rPr lang="de-DE" dirty="0"/>
              <a:t> Freilandhaltung mit wärmeisoliertem Rückzugsbereich (außer Abferkelung) </a:t>
            </a:r>
          </a:p>
          <a:p>
            <a:pPr lvl="1" indent="0">
              <a:buNone/>
            </a:pPr>
            <a:endParaRPr lang="de-DE" dirty="0"/>
          </a:p>
          <a:p>
            <a:pPr lvl="1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2834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Investive Förderung </a:t>
            </a:r>
            <a:r>
              <a:rPr lang="de-DE" dirty="0">
                <a:solidFill>
                  <a:srgbClr val="FF0000"/>
                </a:solidFill>
              </a:rPr>
              <a:t> </a:t>
            </a:r>
            <a:br>
              <a:rPr lang="de-DE" dirty="0"/>
            </a:br>
            <a:r>
              <a:rPr lang="de-DE" sz="2000" b="0" dirty="0"/>
              <a:t>Premiumanforderungen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de-DE" sz="2000" dirty="0"/>
              <a:t>Flächen min. 20% über TierSchNutztV (außer Deckzentrum) </a:t>
            </a:r>
          </a:p>
          <a:p>
            <a:pPr marL="342900" indent="-342900">
              <a:buFontTx/>
              <a:buChar char="-"/>
            </a:pPr>
            <a:endParaRPr lang="de-DE" dirty="0"/>
          </a:p>
          <a:p>
            <a:pPr marL="342900" indent="-342900">
              <a:buFontTx/>
              <a:buChar char="-"/>
            </a:pPr>
            <a:endParaRPr lang="de-DE" dirty="0"/>
          </a:p>
          <a:p>
            <a:pPr marL="342900" indent="-342900">
              <a:buFontTx/>
              <a:buChar char="-"/>
            </a:pPr>
            <a:endParaRPr lang="de-DE" dirty="0"/>
          </a:p>
          <a:p>
            <a:pPr marL="342900" indent="-342900">
              <a:buFontTx/>
              <a:buChar char="-"/>
            </a:pPr>
            <a:endParaRPr lang="de-DE" dirty="0"/>
          </a:p>
          <a:p>
            <a:pPr marL="342900" indent="-342900">
              <a:buFontTx/>
              <a:buChar char="-"/>
            </a:pPr>
            <a:endParaRPr lang="de-DE" dirty="0"/>
          </a:p>
          <a:p>
            <a:pPr marL="342900" indent="-342900">
              <a:buFontTx/>
              <a:buChar char="-"/>
            </a:pPr>
            <a:endParaRPr lang="de-DE" dirty="0"/>
          </a:p>
          <a:p>
            <a:pPr marL="342900" indent="-342900">
              <a:buFontTx/>
              <a:buChar char="-"/>
            </a:pPr>
            <a:r>
              <a:rPr lang="de-DE" sz="2000" dirty="0"/>
              <a:t>bei Investitionen im Sauenbereich keine Übergangsfristen</a:t>
            </a:r>
          </a:p>
          <a:p>
            <a:pPr marL="342900" indent="-342900">
              <a:buFontTx/>
              <a:buChar char="-"/>
            </a:pPr>
            <a:r>
              <a:rPr lang="de-DE" sz="2000" dirty="0"/>
              <a:t>bei Gruppenhaltung mit Fress-Liege-Buchten min. 3,5m Gangbreite </a:t>
            </a:r>
          </a:p>
          <a:p>
            <a:pPr marL="342900" indent="-342900">
              <a:buFontTx/>
              <a:buChar char="-"/>
            </a:pPr>
            <a:r>
              <a:rPr lang="de-DE" sz="2000" dirty="0"/>
              <a:t>bei freier Abferkelung min. 7,5 m² Fläche für die Sau (+Ferkelnest) </a:t>
            </a:r>
          </a:p>
          <a:p>
            <a:pPr marL="342900" indent="-342900">
              <a:buFontTx/>
              <a:buChar char="-"/>
            </a:pPr>
            <a:r>
              <a:rPr lang="de-DE" sz="2000" dirty="0"/>
              <a:t>Abferkelung: Gummimatten im Schulterbereich </a:t>
            </a:r>
          </a:p>
          <a:p>
            <a:pPr marL="342900" indent="-342900">
              <a:buFontTx/>
              <a:buChar char="-"/>
            </a:pPr>
            <a:r>
              <a:rPr lang="de-DE" sz="2000" dirty="0"/>
              <a:t>bei Stallneubau Güllesystem, das nicht von Stroh etc. beeinträchtigt wird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281" y="1949059"/>
            <a:ext cx="6547671" cy="19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34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Investive Förderung </a:t>
            </a:r>
            <a:r>
              <a:rPr lang="de-DE" dirty="0">
                <a:solidFill>
                  <a:srgbClr val="FF0000"/>
                </a:solidFill>
              </a:rPr>
              <a:t> </a:t>
            </a:r>
            <a:br>
              <a:rPr lang="de-DE" dirty="0"/>
            </a:br>
            <a:r>
              <a:rPr lang="de-DE" sz="2000" b="0" dirty="0"/>
              <a:t>formelle Anforderungen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8956" y="1414791"/>
            <a:ext cx="8146269" cy="4406900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de-DE" dirty="0"/>
              <a:t>Förderhöhe </a:t>
            </a:r>
          </a:p>
          <a:p>
            <a:pPr marL="342900" indent="-342900">
              <a:buFontTx/>
              <a:buChar char="-"/>
            </a:pPr>
            <a:endParaRPr lang="de-DE" dirty="0"/>
          </a:p>
          <a:p>
            <a:pPr marL="342900" indent="-342900">
              <a:buFontTx/>
              <a:buChar char="-"/>
            </a:pPr>
            <a:endParaRPr lang="de-DE" dirty="0"/>
          </a:p>
          <a:p>
            <a:pPr marL="342900" indent="-342900">
              <a:buFontTx/>
              <a:buChar char="-"/>
            </a:pPr>
            <a:endParaRPr lang="de-DE" dirty="0"/>
          </a:p>
          <a:p>
            <a:pPr marL="342900" indent="-342900">
              <a:buFontTx/>
              <a:buChar char="-"/>
            </a:pPr>
            <a:endParaRPr lang="de-DE" dirty="0"/>
          </a:p>
          <a:p>
            <a:r>
              <a:rPr lang="de-DE" b="1" dirty="0"/>
              <a:t>Bsp. Investition von 5.000.000€</a:t>
            </a:r>
            <a:r>
              <a:rPr lang="de-DE" dirty="0"/>
              <a:t> </a:t>
            </a:r>
          </a:p>
          <a:p>
            <a:r>
              <a:rPr lang="de-DE" dirty="0"/>
              <a:t>   500.000€ * 60% = 300.000€ </a:t>
            </a:r>
          </a:p>
          <a:p>
            <a:r>
              <a:rPr lang="de-DE" dirty="0"/>
              <a:t>1.500.000€ * 50% = 750.000€</a:t>
            </a:r>
          </a:p>
          <a:p>
            <a:r>
              <a:rPr lang="de-DE" u="sng" dirty="0"/>
              <a:t>3.000.000€ * 30% = 900.000€ </a:t>
            </a:r>
          </a:p>
          <a:p>
            <a:r>
              <a:rPr lang="de-DE" dirty="0"/>
              <a:t>		       1.950.000€ max. Fördersumme (39%)</a:t>
            </a:r>
          </a:p>
          <a:p>
            <a:endParaRPr lang="de-DE" dirty="0"/>
          </a:p>
          <a:p>
            <a:pPr marL="342900" indent="-342900">
              <a:buFontTx/>
              <a:buChar char="-"/>
            </a:pPr>
            <a:r>
              <a:rPr lang="de-DE" dirty="0"/>
              <a:t>Förderobergrenze kann 2024 - 2027 nur einmal pro Betrieb ausgeschöpft werden 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903889" y="1865586"/>
          <a:ext cx="6096000" cy="111164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85695716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953837437"/>
                    </a:ext>
                  </a:extLst>
                </a:gridCol>
              </a:tblGrid>
              <a:tr h="369965">
                <a:tc>
                  <a:txBody>
                    <a:bodyPr/>
                    <a:lstStyle/>
                    <a:p>
                      <a:r>
                        <a:rPr lang="de-DE" b="0" dirty="0"/>
                        <a:t>&lt; 500.000 €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787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500.000 – 2.000.000 €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95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&gt;</a:t>
                      </a:r>
                      <a:r>
                        <a:rPr lang="de-DE" baseline="0" dirty="0"/>
                        <a:t> 2.000.000 – 5.000.000 €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30%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132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62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Rechenbeispiel 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4294967295"/>
          </p:nvPr>
        </p:nvSpPr>
        <p:spPr>
          <a:xfrm>
            <a:off x="996950" y="1114425"/>
            <a:ext cx="8147050" cy="4406900"/>
          </a:xfrm>
        </p:spPr>
        <p:txBody>
          <a:bodyPr/>
          <a:lstStyle/>
          <a:p>
            <a:r>
              <a:rPr lang="de-DE" dirty="0"/>
              <a:t>Umbaukosten Deckzentrum als Stroharena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466" y="2042300"/>
            <a:ext cx="5005344" cy="333689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575619" y="5398214"/>
            <a:ext cx="13621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Quelle: BLE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89174" y="1948618"/>
            <a:ext cx="25981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rgbClr val="004996"/>
                </a:solidFill>
              </a:rPr>
              <a:t>Annahmen: </a:t>
            </a:r>
          </a:p>
          <a:p>
            <a:pPr marL="285750" indent="-285750">
              <a:buFontTx/>
              <a:buChar char="-"/>
            </a:pPr>
            <a:r>
              <a:rPr lang="de-DE" sz="1800" dirty="0">
                <a:solidFill>
                  <a:srgbClr val="004996"/>
                </a:solidFill>
              </a:rPr>
              <a:t>Separates Gebäude </a:t>
            </a:r>
          </a:p>
          <a:p>
            <a:pPr marL="285750" indent="-285750">
              <a:buFontTx/>
              <a:buChar char="-"/>
            </a:pPr>
            <a:r>
              <a:rPr lang="de-DE" sz="1800" dirty="0">
                <a:solidFill>
                  <a:srgbClr val="004996"/>
                </a:solidFill>
              </a:rPr>
              <a:t>Bisher konventionell (Fixierung bis zum 28. TT) </a:t>
            </a:r>
          </a:p>
          <a:p>
            <a:pPr marL="285750" indent="-285750">
              <a:buFontTx/>
              <a:buChar char="-"/>
            </a:pPr>
            <a:r>
              <a:rPr lang="de-DE" sz="1800" dirty="0">
                <a:solidFill>
                  <a:srgbClr val="004996"/>
                </a:solidFill>
              </a:rPr>
              <a:t>Umbau zu ~Haltungsstufe III (Frischluft) </a:t>
            </a:r>
          </a:p>
        </p:txBody>
      </p:sp>
    </p:spTree>
    <p:extLst>
      <p:ext uri="{BB962C8B-B14F-4D97-AF65-F5344CB8AC3E}">
        <p14:creationId xmlns:p14="http://schemas.microsoft.com/office/powerpoint/2010/main" val="3588147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Rechenbeispiel </a:t>
            </a:r>
            <a:br>
              <a:rPr lang="de-DE" dirty="0"/>
            </a:br>
            <a:r>
              <a:rPr lang="de-DE" sz="2000" dirty="0"/>
              <a:t>Gebäudekosten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289" y="1290638"/>
            <a:ext cx="5687555" cy="442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67723"/>
      </p:ext>
    </p:extLst>
  </p:cSld>
  <p:clrMapOvr>
    <a:masterClrMapping/>
  </p:clrMapOvr>
</p:sld>
</file>

<file path=ppt/theme/theme1.xml><?xml version="1.0" encoding="utf-8"?>
<a:theme xmlns:a="http://schemas.openxmlformats.org/drawingml/2006/main" name="Vorlage_LLH_160601">
  <a:themeElements>
    <a:clrScheme name="LLH_2019">
      <a:dk1>
        <a:srgbClr val="000000"/>
      </a:dk1>
      <a:lt1>
        <a:srgbClr val="FFFFFF"/>
      </a:lt1>
      <a:dk2>
        <a:srgbClr val="004896"/>
      </a:dk2>
      <a:lt2>
        <a:srgbClr val="808080"/>
      </a:lt2>
      <a:accent1>
        <a:srgbClr val="C0C0C0"/>
      </a:accent1>
      <a:accent2>
        <a:srgbClr val="004896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4896"/>
      </a:accent6>
      <a:hlink>
        <a:srgbClr val="D3242E"/>
      </a:hlink>
      <a:folHlink>
        <a:srgbClr val="009900"/>
      </a:folHlink>
    </a:clrScheme>
    <a:fontScheme name="LLH 201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olienvorlage LLH qu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vorlage LLH quer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vorlage LLH quer 3">
        <a:dk1>
          <a:srgbClr val="000000"/>
        </a:dk1>
        <a:lt1>
          <a:srgbClr val="FFFFFF"/>
        </a:lt1>
        <a:dk2>
          <a:srgbClr val="0038F0"/>
        </a:dk2>
        <a:lt2>
          <a:srgbClr val="808080"/>
        </a:lt2>
        <a:accent1>
          <a:srgbClr val="C0C0C0"/>
        </a:accent1>
        <a:accent2>
          <a:srgbClr val="0038F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32D9"/>
        </a:accent6>
        <a:hlink>
          <a:srgbClr val="D3242E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olienvorlage_Powerpointpraesentation_Querformat.potx" id="{2AB37FA9-780A-4830-9D78-05759E5BED2E}" vid="{0A9A7E56-3F13-4B97-B62F-D679E28CBFC6}"/>
    </a:ext>
  </a:extLst>
</a:theme>
</file>

<file path=ppt/theme/theme2.xml><?xml version="1.0" encoding="utf-8"?>
<a:theme xmlns:a="http://schemas.openxmlformats.org/drawingml/2006/main" name="Office">
  <a:themeElements>
    <a:clrScheme name="LLH_2019">
      <a:dk1>
        <a:srgbClr val="000000"/>
      </a:dk1>
      <a:lt1>
        <a:srgbClr val="FFFFFF"/>
      </a:lt1>
      <a:dk2>
        <a:srgbClr val="004896"/>
      </a:dk2>
      <a:lt2>
        <a:srgbClr val="808080"/>
      </a:lt2>
      <a:accent1>
        <a:srgbClr val="C0C0C0"/>
      </a:accent1>
      <a:accent2>
        <a:srgbClr val="004896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4896"/>
      </a:accent6>
      <a:hlink>
        <a:srgbClr val="D3242E"/>
      </a:hlink>
      <a:folHlink>
        <a:srgbClr val="0099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LLH_2019">
      <a:dk1>
        <a:srgbClr val="000000"/>
      </a:dk1>
      <a:lt1>
        <a:srgbClr val="FFFFFF"/>
      </a:lt1>
      <a:dk2>
        <a:srgbClr val="004896"/>
      </a:dk2>
      <a:lt2>
        <a:srgbClr val="808080"/>
      </a:lt2>
      <a:accent1>
        <a:srgbClr val="C0C0C0"/>
      </a:accent1>
      <a:accent2>
        <a:srgbClr val="004896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4896"/>
      </a:accent6>
      <a:hlink>
        <a:srgbClr val="D3242E"/>
      </a:hlink>
      <a:folHlink>
        <a:srgbClr val="0099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Vortrag HLG_20240515</Template>
  <TotalTime>0</TotalTime>
  <Words>679</Words>
  <Application>Microsoft Office PowerPoint</Application>
  <PresentationFormat>Bildschirmpräsentation (4:3)</PresentationFormat>
  <Paragraphs>222</Paragraphs>
  <Slides>28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2" baseType="lpstr">
      <vt:lpstr>Arial</vt:lpstr>
      <vt:lpstr>Calibri</vt:lpstr>
      <vt:lpstr>Wingdings</vt:lpstr>
      <vt:lpstr>Vorlage_LLH_160601</vt:lpstr>
      <vt:lpstr>Wirtschaftlichkeit in der Schweinehaltung  Fachforum HLG 15.05.2024</vt:lpstr>
      <vt:lpstr>Entwicklung Schlachtpreise </vt:lpstr>
      <vt:lpstr> </vt:lpstr>
      <vt:lpstr>Möglichkeiten der Förderung </vt:lpstr>
      <vt:lpstr>Investive Förderung   Premiumanforderungen </vt:lpstr>
      <vt:lpstr>Investive Förderung   Premiumanforderungen </vt:lpstr>
      <vt:lpstr>Investive Förderung   formelle Anforderungen </vt:lpstr>
      <vt:lpstr>Rechenbeispiel </vt:lpstr>
      <vt:lpstr>Rechenbeispiel  Gebäudekosten </vt:lpstr>
      <vt:lpstr>Rechenbeispiel  Strohbedarf </vt:lpstr>
      <vt:lpstr>Rechenbeispiel  Gebäudekosten Strohlager</vt:lpstr>
      <vt:lpstr>Rechenbeispiel  Gebäudekosten Strohlager  </vt:lpstr>
      <vt:lpstr>Rechenbeispiel  Gebäudekosten Mistlager</vt:lpstr>
      <vt:lpstr>Rechenbeispiel  Maschinenkosten </vt:lpstr>
      <vt:lpstr>Rechenbeispiel Arbeitszeit </vt:lpstr>
      <vt:lpstr>Rechenbeispiel  Summe ohne Förderung </vt:lpstr>
      <vt:lpstr>Rechenbeispiel  Summe mit BUT Förderung (investiv) </vt:lpstr>
      <vt:lpstr>Rechenbeispiel  Summe mit BUT Förderung (investiv) </vt:lpstr>
      <vt:lpstr>Rechenbeispiel  Summe mit AFP Förderung </vt:lpstr>
      <vt:lpstr>Förderung laufender Mehrkosten  Premiumanforderungen </vt:lpstr>
      <vt:lpstr>Förderung laufender Mehrkosten  formelle Anforderungen </vt:lpstr>
      <vt:lpstr>Förderung laufender Mehrkosten  formelle Anforderungen </vt:lpstr>
      <vt:lpstr>Förderung laufender Mehrkosten  formelle Anforderungen </vt:lpstr>
      <vt:lpstr>Rechenbeispiel laufende Mehrkosten </vt:lpstr>
      <vt:lpstr>Fazit </vt:lpstr>
      <vt:lpstr>Zuständigkeiten Ökonomie </vt:lpstr>
      <vt:lpstr>Zuständigkeiten Verfahrenstechnik </vt:lpstr>
      <vt:lpstr>PowerPoint-Präsentation</vt:lpstr>
    </vt:vector>
  </TitlesOfParts>
  <Company>LLH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xxx  Fachforum HLG 15.05.2024</dc:title>
  <dc:creator>Belz, Theresa (LLH)</dc:creator>
  <cp:lastModifiedBy>Dralle, Mathias</cp:lastModifiedBy>
  <cp:revision>13</cp:revision>
  <dcterms:created xsi:type="dcterms:W3CDTF">2024-04-25T08:02:10Z</dcterms:created>
  <dcterms:modified xsi:type="dcterms:W3CDTF">2024-05-15T12:56:00Z</dcterms:modified>
</cp:coreProperties>
</file>